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35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3522"/>
          </a:solidFill>
          <a:ln w="12700">
            <a:solidFill>
              <a:srgbClr val="0D35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7315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1000" kern="0" dirty="0">
                <a:solidFill>
                  <a:srgbClr val="3A7A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♠ ♥ ♦ ♣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Poker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Situational Mastery &amp; Winning Edge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1148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GTO vs. Exploitative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160020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0020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3-Betting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78892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8892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ICM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97764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7764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Reading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516636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6636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Mental Game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635508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5508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Image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7543800" y="2926080"/>
            <a:ext cx="1097280" cy="274320"/>
          </a:xfrm>
          <a:prstGeom prst="rect">
            <a:avLst/>
          </a:prstGeom>
          <a:solidFill>
            <a:srgbClr val="1A3A2A"/>
          </a:solidFill>
          <a:ln w="12700">
            <a:solidFill>
              <a:srgbClr val="2D6B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543800" y="29260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Long Game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0" y="43891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spc="1000" kern="0" dirty="0">
                <a:solidFill>
                  <a:srgbClr val="3A7A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♠ ♥ ♦ ♣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IMAGE &amp; METAGAME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Managing Your Table Image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table image is how opponents perceive you based on your observed behavior. It's a tool — not just a side effect.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508760"/>
          <a:ext cx="8412480" cy="1828800"/>
        </p:xfrm>
        <a:graphic>
          <a:graphicData uri="http://schemas.openxmlformats.org/drawingml/2006/table">
            <a:tbl>
              <a:tblPr/>
              <a:tblGrid>
                <a:gridCol w="1645920"/>
                <a:gridCol w="3108960"/>
                <a:gridCol w="36576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Image Type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How to Build It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How to Exploit It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Tight / Nitty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Fold often. Show strong hands only. Never bluff early.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When you do bluff, opponents fold quickly. Bets get maximum respect.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Loose / Aggressive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Show bluffs. Play many hands. Be very active.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When you finally have the nuts, opponents pay you off with anything.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Unpredictable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Mix up sizing and ranges deliberately.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Opponents can't build an accurate range — you stay one step ahead.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4015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Image Management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57200" y="36576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a bluff intentionally — then value bet relentlessly for the next 30 minutes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running bad, tighten even more — your tight image prints money when you get AA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Metagame is the game above the game. Every action affects future action. Think in sessions, not single hands.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LONG GAME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Winning Players Think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8412480" cy="777240"/>
          </a:xfrm>
          <a:prstGeom prst="rect">
            <a:avLst/>
          </a:prstGeom>
          <a:solidFill>
            <a:srgbClr val="F0EDE8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32588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📊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960120" y="1261872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 vs. Decisions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60120" y="153619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 are short-term noise. Decisions are the long-term signal.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2103120"/>
            <a:ext cx="841248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24028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60120" y="2176272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maximize EV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60120" y="245059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decision should maximize expected value — not win this specific hand.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3017520"/>
            <a:ext cx="8412480" cy="777240"/>
          </a:xfrm>
          <a:prstGeom prst="rect">
            <a:avLst/>
          </a:prstGeom>
          <a:solidFill>
            <a:srgbClr val="F0EDE8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15468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📚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960120" y="3090672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away from the table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60120" y="336499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 review, solver work, coaching, books. Growth happens off the felt.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977640"/>
            <a:ext cx="39319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11480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👥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60120" y="40507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poker network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60120" y="43251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peers at or above your level. Discussing hands exposes blind spots.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663440" y="3977640"/>
            <a:ext cx="3931920" cy="777240"/>
          </a:xfrm>
          <a:prstGeom prst="rect">
            <a:avLst/>
          </a:prstGeom>
          <a:solidFill>
            <a:srgbClr val="F0EDE8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411480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📝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257800" y="40507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everything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257800" y="43251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Sessions, stakes, hours, results — data removes guesswork and bias.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 IMPROVEMENT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Winning Player's Study Framework</a:t>
            </a:r>
            <a:endParaRPr lang="en-US" sz="24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88720"/>
          <a:ext cx="8412480" cy="2286000"/>
        </p:xfrm>
        <a:graphic>
          <a:graphicData uri="http://schemas.openxmlformats.org/drawingml/2006/table">
            <a:tbl>
              <a:tblPr/>
              <a:tblGrid>
                <a:gridCol w="2743200"/>
                <a:gridCol w="1645920"/>
                <a:gridCol w="4023360"/>
              </a:tblGrid>
              <a:tr h="381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Activity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Frequency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It Does For You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Hand history review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every session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Identify leaks and mistakes while details are fresh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Solver work (GTO+, PioSOLVER)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Weekly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Understand balanced ranges and correct bet sizing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Peer hand discussion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Weekly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Different perspectives expose blind spots you can't see alone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Read / watch content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Ongoing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Stay current with evolving strategies and new theory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Mental game journaling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tough sessions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Process emotions, identify tilt patterns, prevent recurrence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The gap between a losing and a winning player is often ONE leak. Between a winning and great player — dozens of small edges compounding over thousands of hands.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35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45720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1000" kern="0" dirty="0">
                <a:solidFill>
                  <a:srgbClr val="3A7A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♠ ♥ ♦ ♣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Playing the Long Game.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1371600" y="2011680"/>
            <a:ext cx="256032" cy="256032"/>
          </a:xfrm>
          <a:prstGeom prst="rect">
            <a:avLst/>
          </a:prstGeom>
          <a:solidFill>
            <a:srgbClr val="C9870A"/>
          </a:solidFill>
          <a:ln w="12700">
            <a:solidFill>
              <a:srgbClr val="C9870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783080" y="1993392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 in ranges — every action updates your read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371600" y="2505456"/>
            <a:ext cx="256032" cy="256032"/>
          </a:xfrm>
          <a:prstGeom prst="rect">
            <a:avLst/>
          </a:prstGeom>
          <a:solidFill>
            <a:srgbClr val="C9870A"/>
          </a:solidFill>
          <a:ln w="12700">
            <a:solidFill>
              <a:srgbClr val="C987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783080" y="2487168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Exploit weaknesses — don't play against a strategy, play against a person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371600" y="2999232"/>
            <a:ext cx="256032" cy="256032"/>
          </a:xfrm>
          <a:prstGeom prst="rect">
            <a:avLst/>
          </a:prstGeom>
          <a:solidFill>
            <a:srgbClr val="C9870A"/>
          </a:solidFill>
          <a:ln w="12700">
            <a:solidFill>
              <a:srgbClr val="C987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783080" y="2980944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 your mind — the mental game is half the battle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371600" y="3493008"/>
            <a:ext cx="256032" cy="256032"/>
          </a:xfrm>
          <a:prstGeom prst="rect">
            <a:avLst/>
          </a:prstGeom>
          <a:solidFill>
            <a:srgbClr val="C9870A"/>
          </a:solidFill>
          <a:ln w="12700">
            <a:solidFill>
              <a:srgbClr val="C9870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783080" y="3474720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relentlessly — the work off the felt defines results on it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1371600" y="3986784"/>
            <a:ext cx="256032" cy="256032"/>
          </a:xfrm>
          <a:prstGeom prst="rect">
            <a:avLst/>
          </a:prstGeom>
          <a:solidFill>
            <a:srgbClr val="C9870A"/>
          </a:solidFill>
          <a:ln w="12700">
            <a:solidFill>
              <a:srgbClr val="C9870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83080" y="3968496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ACC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Position is forever — never stop using it as your primary weapon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0" y="466344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spc="1000" kern="0" dirty="0">
                <a:solidFill>
                  <a:srgbClr val="3A7A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♠ ♥ ♦ ♣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GTO VS. EXPLOITATIVE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Approaches to Winning Poker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3931920" cy="2560320"/>
          </a:xfrm>
          <a:prstGeom prst="rect">
            <a:avLst/>
          </a:prstGeom>
          <a:solidFill>
            <a:srgbClr val="E8EEF8"/>
          </a:solidFill>
          <a:ln w="12700">
            <a:solidFill>
              <a:srgbClr val="B8C8E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234440"/>
            <a:ext cx="3931920" cy="320040"/>
          </a:xfrm>
          <a:prstGeom prst="rect">
            <a:avLst/>
          </a:prstGeom>
          <a:solidFill>
            <a:srgbClr val="2C4A8A"/>
          </a:solidFill>
          <a:ln w="12700">
            <a:solidFill>
              <a:srgbClr val="2C4A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344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GTO (Game Theory Optimal)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627632"/>
            <a:ext cx="3657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Unexploitable strategy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Balanced ranges &amp; mixed frequencies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Solvers define "correct" play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vs. unknown strong opponents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at high stakes / vs. thinking players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46320" y="1234440"/>
            <a:ext cx="3931920" cy="2560320"/>
          </a:xfrm>
          <a:prstGeom prst="rect">
            <a:avLst/>
          </a:prstGeom>
          <a:solidFill>
            <a:srgbClr val="E8F8F0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46320" y="1234440"/>
            <a:ext cx="3931920" cy="320040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2344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Exploitative Play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1627632"/>
            <a:ext cx="3657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Deviate from balance intentionally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Maximize against opponent weaknesses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can be exploited in return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in most games below high stakes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 accurate reads to work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At most levels, exploit weaknesses relentlessly. Reserve GTO thinking for games where opponents study and adjust to you.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3-BETTING STRATEGY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3-Betting &amp; 4-Betting: Pressure as a Weapon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3-Bet?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5029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the pot with strong value hands (AA, KK, QQ, AK)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Fold out hands with good equity vs. your range (bluff 3-bets)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 initiative — the aggressor has two ways to win (fold equity + showdown equity)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Exploit players who open wide and fold to 3-bets too often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212080" y="1170432"/>
            <a:ext cx="3474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3-Bet Sizing</a:t>
            </a:r>
            <a:endParaRPr lang="en-US" sz="13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212080" y="1417320"/>
          <a:ext cx="3474720" cy="1005840"/>
        </p:xfrm>
        <a:graphic>
          <a:graphicData uri="http://schemas.openxmlformats.org/drawingml/2006/table">
            <a:tbl>
              <a:tblPr/>
              <a:tblGrid>
                <a:gridCol w="1463040"/>
                <a:gridCol w="1005840"/>
                <a:gridCol w="1005840"/>
              </a:tblGrid>
              <a:tr h="335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Position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OOP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vs. EP open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3x raise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4x raise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vs. LP open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2.5x raise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3.5x raise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457200" y="2788920"/>
            <a:ext cx="8229600" cy="0"/>
          </a:xfrm>
          <a:prstGeom prst="line">
            <a:avLst/>
          </a:prstGeom>
          <a:noFill/>
          <a:ln w="12700">
            <a:solidFill>
              <a:srgbClr val="DDE8E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28529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4-Bet Bluff Candidates (Blockers)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31089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 with blockers to AA/KK — e.g., A5s, A4s (you hold an Ace, reducing their combos of AA/AK)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Hands with decent playability if called (suited connectors &gt; pure trash)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against players who 3-bet too wide AND fold too often to 4-bets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Balanced 3-bet range: ~60% value, ~40% bluffs. Against calling stations — nearly all value.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ICM — TOURNAMENT STRATEGY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ICM: Why Tournament Chips Work Differently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ICM translates chip stacks into actual dollar equity. Doubling your chips does NOT double your equity.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554480"/>
          <a:ext cx="8412480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457200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Situation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ICM Pressure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Strategic Adjustment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 the Bubble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MASSIVE — any bust = no money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Tighten vs. big stacks. Exploit scared short stacks.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Final Table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HIGH — each bust pays more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Avoid marginal spots. Let others eliminate each other.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Chip Leader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LOW — can absorb losses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Apply max pressure. Bully medium stacks relentlessly.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Short Stack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CRITICAL — push/fold mode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Use push/fold charts. Stop playing post-flop poker.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ICM only applies to tournaments. In cash games, every chip equals equal dollars — play pure expected value (+EV) poker.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HAND READING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Narrowing Ranges Street by Street</a:t>
            </a:r>
            <a:endParaRPr lang="en-US" sz="2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88720"/>
          <a:ext cx="8412480" cy="1828800"/>
        </p:xfrm>
        <a:graphic>
          <a:graphicData uri="http://schemas.openxmlformats.org/drawingml/2006/table">
            <a:tbl>
              <a:tblPr/>
              <a:tblGrid>
                <a:gridCol w="1371600"/>
                <a:gridCol w="3200400"/>
                <a:gridCol w="384048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Street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 Question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It Reveals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Pre-flop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position did they open/call from?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Defines the starting range width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Flop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Did they bet, check, check-raise, or fold?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Narrows to hands that connect with this board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Turn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Did action change after the new card?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New draws, two-pair, sets, or continued weakness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River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sizing did they choose?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Small = thin value. Large = polarized (nuts or bluff)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3108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River Bet Sizing Tells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457200" y="3383280"/>
            <a:ext cx="8229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Small (25-40% pot): Thin value or blocker bet — not confident, wants a cheap showdown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(85-120% pot): Polarized — either very strong or a bluff. Rarely medium strength.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Overbet (120%+): Extremely polarized — nuts or nothing. Hard to call without top of range.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The best hand readers maintain a weighted range and update probabilities with every action — not just one hand.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EXPLOITATIVE PLAY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Adjusting to Specific Player Leaks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88720"/>
          <a:ext cx="8412480" cy="2834640"/>
        </p:xfrm>
        <a:graphic>
          <a:graphicData uri="http://schemas.openxmlformats.org/drawingml/2006/table">
            <a:tbl>
              <a:tblPr/>
              <a:tblGrid>
                <a:gridCol w="3200400"/>
                <a:gridCol w="5212080"/>
              </a:tblGrid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Player Leak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How to Exploit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Folds too often to 3-bets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3-bet wider in position — even weak aces and suited connectors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Never folds to c-bets (calling station)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Stop bluffing entirely. Value bet top pair or better hard.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Over-bluffs rivers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Call down wider with medium strength hands on rivers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Check-folds flop too often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Bet every flop in position — even 100% of the time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Always continuation bets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Float flop with position, then bluff when they check the turn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94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Obvious timing tells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Note pattern. Act opposite of what they signal every time.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Exploiting a leak requires observing it multiple times before committing. One data point is not a pattern.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STRATEGY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Stack &amp; Big Stack Adjustments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3931920" cy="2468880"/>
          </a:xfrm>
          <a:prstGeom prst="rect">
            <a:avLst/>
          </a:prstGeom>
          <a:solidFill>
            <a:srgbClr val="FCE8E8"/>
          </a:solidFill>
          <a:ln w="12700">
            <a:solidFill>
              <a:srgbClr val="F0B8B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3931920" cy="301752"/>
          </a:xfrm>
          <a:prstGeom prst="rect">
            <a:avLst/>
          </a:prstGeom>
          <a:solidFill>
            <a:srgbClr val="B83232"/>
          </a:solidFill>
          <a:ln w="12700">
            <a:solidFill>
              <a:srgbClr val="B8323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88720"/>
            <a:ext cx="3749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Short Stack (10–20 BBs)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527048"/>
            <a:ext cx="36576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88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post-flop play — push or fold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88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BBs: Any pair, any ace, broadway cards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88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BBs: Tighten — pairs, AX, suited connectors 76s+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88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Rejam range: TT+, AK, AQs vs. a raise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3931920" cy="2468880"/>
          </a:xfrm>
          <a:prstGeom prst="rect">
            <a:avLst/>
          </a:prstGeom>
          <a:solidFill>
            <a:srgbClr val="E8F8F0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46320" y="1188720"/>
            <a:ext cx="3931920" cy="301752"/>
          </a:xfrm>
          <a:prstGeom prst="rect">
            <a:avLst/>
          </a:prstGeom>
          <a:solidFill>
            <a:srgbClr val="1A5C3A"/>
          </a:solidFill>
          <a:ln w="12700">
            <a:solidFill>
              <a:srgbClr val="1A5C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188720"/>
            <a:ext cx="374904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Stack (100+ BBs)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983480" y="1527048"/>
            <a:ext cx="36576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is a weapon — pressure stacks &lt;50 BBs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 speculative hands — implied odds are huge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all-ins without nuts or strong read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position to control pot size and realize equity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Under 15 BBs = push/fold mode. Over 100 BBs = deep-stack poker. 15-50 BBs is the danger zone — calling off 30+ BBs with marginal hands is where most players go broke.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MENTAL GAME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Recognizing &amp; Stopping Tilt</a:t>
            </a:r>
            <a:endParaRPr lang="en-US" sz="2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88720"/>
          <a:ext cx="8412480" cy="2377440"/>
        </p:xfrm>
        <a:graphic>
          <a:graphicData uri="http://schemas.openxmlformats.org/drawingml/2006/table">
            <a:tbl>
              <a:tblPr/>
              <a:tblGrid>
                <a:gridCol w="1737360"/>
                <a:gridCol w="1828800"/>
                <a:gridCol w="2286000"/>
                <a:gridCol w="2560320"/>
              </a:tblGrid>
              <a:tr h="396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Tilt Type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Trigger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Symptom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The Fix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5C3A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Injustice Tilt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 beat / cooler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Calls &amp; shoves with weak hands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Accept variance. Think in EV.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Entitlement Tilt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"I deserve to win"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Overplays, ignores reads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Humble reset. Process focus.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Desperation Tilt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Chasing losses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Plays above bankroll, rushes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Stop-loss. Leave the table.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Boredom Tilt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Card dead too long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Plays bad hands to "feel alive"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Stay engaged. Study opponents.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Fear Tilt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Previous big loss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Over-folds, fails to value bet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Drop stakes. Rebuild confidence.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solidFill>
            <a:srgbClr val="E8F8F0"/>
          </a:solidFill>
          <a:ln w="12700">
            <a:solidFill>
              <a:srgbClr val="B8DFC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48640" y="443484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The goal of every session is to play your A-game, not to win. Perfect play that loses to variance is still a success.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87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MENTAL GAME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35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A-Game Checklist — Before Every Session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8412480" cy="621792"/>
          </a:xfrm>
          <a:prstGeom prst="rect">
            <a:avLst/>
          </a:prstGeom>
          <a:solidFill>
            <a:srgbClr val="F0EDE8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80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🛌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960120" y="126187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60120" y="1499616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Rested, fed, hydrated. No alcohol or impairment of any kind.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1874520"/>
            <a:ext cx="841248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🧘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60120" y="194767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Mental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60120" y="2185416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emotionally charged from other areas of life. Clear headspace.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65760" y="2560320"/>
            <a:ext cx="8412480" cy="621792"/>
          </a:xfrm>
          <a:prstGeom prst="rect">
            <a:avLst/>
          </a:prstGeom>
          <a:solidFill>
            <a:srgbClr val="F0EDE8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6517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💰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960120" y="263347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60120" y="2871216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Playing within bankroll. Not scared money. No session "has" to go well.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246120"/>
            <a:ext cx="841248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337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📵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60120" y="331927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60120" y="3557016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 away. Distraction-free. Fully present and watching the table.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65760" y="3931920"/>
            <a:ext cx="8412480" cy="621792"/>
          </a:xfrm>
          <a:prstGeom prst="rect">
            <a:avLst/>
          </a:prstGeom>
          <a:solidFill>
            <a:srgbClr val="F0EDE8"/>
          </a:solidFill>
          <a:ln w="12700">
            <a:solidFill>
              <a:srgbClr val="DDE8E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023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🚪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60120" y="400507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5C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Exit Plan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60120" y="4242816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4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your stop-loss and time limit before you sit down. Decide now, not later.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Poker — Situational Mastery &amp; Winning Edge</dc:title>
  <dc:subject>PptxGenJS Presentation</dc:subject>
  <dc:creator>PptxGenJS</dc:creator>
  <cp:lastModifiedBy>PptxGenJS</cp:lastModifiedBy>
  <cp:revision>1</cp:revision>
  <dcterms:created xsi:type="dcterms:W3CDTF">2026-05-26T02:16:58Z</dcterms:created>
  <dcterms:modified xsi:type="dcterms:W3CDTF">2026-05-26T02:16:58Z</dcterms:modified>
</cp:coreProperties>
</file>