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♠ ♥ ♦ ♣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280160"/>
            <a:ext cx="80467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Introduction to Poker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548640" y="2468880"/>
            <a:ext cx="80467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Beginner's Guide to the World's Most Popular Card Game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2743200" y="3200400"/>
            <a:ext cx="3657600" cy="54864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3383280"/>
            <a:ext cx="80467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 you'll learn the basics and be ready to play your first hand!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0" y="4480560"/>
            <a:ext cx="9144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>
                    <a:alpha val="7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♠ ♥ ♦ ♣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MISTAKES TO AVOID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Beginner Mistakes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508760"/>
            <a:ext cx="26517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581912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🙈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457200" y="199339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Playing Too Many Hands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2340864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patient. Wait for good cards — it's okay to fold.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200400" y="150876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1508760"/>
            <a:ext cx="26517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0" y="1581912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😤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3291840" y="199339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"Chasing" Bad Hands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3291840" y="2340864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your hand is weak, the cards are unlikely to save you. Fold early.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035040" y="150876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35040" y="1508760"/>
            <a:ext cx="26517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035040" y="1581912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😶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126480" y="199339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Paying Attention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126480" y="2340864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others even when you're not in the hand — it's valuable info.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365760" y="320040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200400"/>
            <a:ext cx="26517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273552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💬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457200" y="368503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Talking About Your Hand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032504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Never reveal your cards or reactions during play.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3200400" y="320040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200400" y="3200400"/>
            <a:ext cx="26517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0" y="3273552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🎭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3291840" y="368503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Bluffing Too Much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291840" y="4032504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Save bluffing for the right moment. Beginners often overdo it.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6035040" y="3200400"/>
            <a:ext cx="26517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C0392B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035040" y="3200400"/>
            <a:ext cx="2651760" cy="73152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035040" y="3273552"/>
            <a:ext cx="26517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😡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6126480" y="3685032"/>
            <a:ext cx="24688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Letting Emotions Drive Bets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6126480" y="4032504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"Tilt" (frustration) leads to poor decisions. Stay calm and patient.</a:t>
            </a:r>
            <a:endParaRPr lang="en-US" sz="11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ETIQUETTE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Poker Etiquette — The Unwritten Rules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3931920" cy="41148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5087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✓  DO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365760" y="2011680"/>
            <a:ext cx="3931920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2011680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2048256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 in turn — wait until it's your turn to bet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65760" y="2578608"/>
            <a:ext cx="3931920" cy="493776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2578608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2615184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your cards on the table at all times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3145536"/>
            <a:ext cx="3931920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3145536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77240" y="3182112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respectful — win or lose graciously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365760" y="3712464"/>
            <a:ext cx="3931920" cy="493776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3712464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77240" y="3749040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Announce your action clearly ("Call", "Raise", "Fold")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365760" y="4279392"/>
            <a:ext cx="3931920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" y="4279392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77240" y="4315968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 your hand — put a chip on your cards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4846320" y="1508760"/>
            <a:ext cx="3931920" cy="4114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1508760"/>
            <a:ext cx="3931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✗  DON'T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4846320" y="2011680"/>
            <a:ext cx="3931920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92040" y="2011680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5257800" y="2048256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discuss the hand while it's still going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846320" y="2578608"/>
            <a:ext cx="3931920" cy="493776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92040" y="2578608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5257800" y="2615184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slow-roll (deliberately delay revealing a winning hand)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4846320" y="3145536"/>
            <a:ext cx="3931920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3145536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257800" y="3182112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splash the pot — place chips neatly in front of you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4846320" y="3712464"/>
            <a:ext cx="3931920" cy="493776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92040" y="3712464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5257800" y="3749040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give advice to players still in the hand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4846320" y="4279392"/>
            <a:ext cx="3931920" cy="493776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4279392"/>
            <a:ext cx="320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✗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5257800" y="4315968"/>
            <a:ext cx="342900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use your phone during a hand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Handy Poker Glossary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41148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38912" y="1545336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</a:t>
            </a:r>
            <a:endParaRPr lang="en-US" sz="1250" dirty="0"/>
          </a:p>
        </p:txBody>
      </p:sp>
      <p:sp>
        <p:nvSpPr>
          <p:cNvPr id="8" name="Text 6"/>
          <p:cNvSpPr/>
          <p:nvPr/>
        </p:nvSpPr>
        <p:spPr>
          <a:xfrm>
            <a:off x="1691640" y="1545336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small forced bet ALL players must put in before each hand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65760" y="2075688"/>
            <a:ext cx="4114800" cy="502920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8912" y="2112264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Blind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1691640" y="2112264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Forced bets from 2 players before cards are dealt (see Slide 7)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2642616"/>
            <a:ext cx="41148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38912" y="2679192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Community Cards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1691640" y="2679192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 shared cards on the table (Flop, Turn, River)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65760" y="3209544"/>
            <a:ext cx="4114800" cy="502920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38912" y="3246120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Hole Cards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1691640" y="3246120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2 private cards dealt face-down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3776472"/>
            <a:ext cx="41148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3813048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Flop</a:t>
            </a:r>
            <a:endParaRPr lang="en-US" sz="1250" dirty="0"/>
          </a:p>
        </p:txBody>
      </p:sp>
      <p:sp>
        <p:nvSpPr>
          <p:cNvPr id="20" name="Text 18"/>
          <p:cNvSpPr/>
          <p:nvPr/>
        </p:nvSpPr>
        <p:spPr>
          <a:xfrm>
            <a:off x="1691640" y="3813048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3 community cards revealed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65760" y="4343400"/>
            <a:ext cx="4114800" cy="502920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38912" y="4379976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Turn</a:t>
            </a:r>
            <a:endParaRPr lang="en-US" sz="1250" dirty="0"/>
          </a:p>
        </p:txBody>
      </p:sp>
      <p:sp>
        <p:nvSpPr>
          <p:cNvPr id="23" name="Text 21"/>
          <p:cNvSpPr/>
          <p:nvPr/>
        </p:nvSpPr>
        <p:spPr>
          <a:xfrm>
            <a:off x="1691640" y="4379976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4th community card revealed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54880" y="1508760"/>
            <a:ext cx="41148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28032" y="1545336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River</a:t>
            </a:r>
            <a:endParaRPr lang="en-US" sz="1250" dirty="0"/>
          </a:p>
        </p:txBody>
      </p:sp>
      <p:sp>
        <p:nvSpPr>
          <p:cNvPr id="26" name="Text 24"/>
          <p:cNvSpPr/>
          <p:nvPr/>
        </p:nvSpPr>
        <p:spPr>
          <a:xfrm>
            <a:off x="6080760" y="1545336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5th and final community card</a:t>
            </a:r>
            <a:endParaRPr lang="en-US" sz="1200" dirty="0"/>
          </a:p>
        </p:txBody>
      </p:sp>
      <p:sp>
        <p:nvSpPr>
          <p:cNvPr id="27" name="Shape 25"/>
          <p:cNvSpPr/>
          <p:nvPr/>
        </p:nvSpPr>
        <p:spPr>
          <a:xfrm>
            <a:off x="4754880" y="2075688"/>
            <a:ext cx="4114800" cy="502920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28032" y="2112264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Showdown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6080760" y="2112264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remaining players reveal hands to see who wins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4754880" y="2642616"/>
            <a:ext cx="41148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28032" y="2679192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Pot</a:t>
            </a:r>
            <a:endParaRPr lang="en-US" sz="1250" dirty="0"/>
          </a:p>
        </p:txBody>
      </p:sp>
      <p:sp>
        <p:nvSpPr>
          <p:cNvPr id="32" name="Text 30"/>
          <p:cNvSpPr/>
          <p:nvPr/>
        </p:nvSpPr>
        <p:spPr>
          <a:xfrm>
            <a:off x="6080760" y="2679192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the chips bet in the current hand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4754880" y="3209544"/>
            <a:ext cx="4114800" cy="502920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28032" y="3246120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Bluff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6080760" y="3246120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Betting as if you have a strong hand when you don't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4754880" y="3776472"/>
            <a:ext cx="411480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28032" y="3813048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Tilt</a:t>
            </a:r>
            <a:endParaRPr lang="en-US" sz="1250" dirty="0"/>
          </a:p>
        </p:txBody>
      </p:sp>
      <p:sp>
        <p:nvSpPr>
          <p:cNvPr id="38" name="Text 36"/>
          <p:cNvSpPr/>
          <p:nvPr/>
        </p:nvSpPr>
        <p:spPr>
          <a:xfrm>
            <a:off x="6080760" y="3813048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Playing poorly due to frustration or emotion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4754880" y="4343400"/>
            <a:ext cx="4114800" cy="502920"/>
          </a:xfrm>
          <a:prstGeom prst="rect">
            <a:avLst/>
          </a:prstGeom>
          <a:solidFill>
            <a:srgbClr val="E8F0E8"/>
          </a:solidFill>
          <a:ln w="12700">
            <a:solidFill>
              <a:srgbClr val="E8F0E8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28032" y="4379976"/>
            <a:ext cx="1188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Muck</a:t>
            </a:r>
            <a:endParaRPr lang="en-US" sz="1250" dirty="0"/>
          </a:p>
        </p:txBody>
      </p:sp>
      <p:sp>
        <p:nvSpPr>
          <p:cNvPr id="41" name="Text 39"/>
          <p:cNvSpPr/>
          <p:nvPr/>
        </p:nvSpPr>
        <p:spPr>
          <a:xfrm>
            <a:off x="6080760" y="4379976"/>
            <a:ext cx="26974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Discard your hand without showing it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Practice Tips &amp; How to Get Started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160020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🃏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143000" y="164592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Play Free Online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57200" y="2039112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Sites like PokerStars, WSOP app, or World Series of Poker app let you practice with play money — no risk!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709160" y="1508760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4709160" y="160020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5486400" y="164592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Host a Home Game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800600" y="2039112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friends or family for a fun low-stakes game. Even pennies or candy makes it more exciting!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365760" y="3200400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65760" y="329184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📺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1143000" y="333756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Watch Others Play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457200" y="3730752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YouTube and poker TV shows are great for seeing strategies in action. Watching helps more than reading.</a:t>
            </a:r>
            <a:endParaRPr lang="en-US" sz="1250" dirty="0"/>
          </a:p>
        </p:txBody>
      </p:sp>
      <p:sp>
        <p:nvSpPr>
          <p:cNvPr id="18" name="Shape 16"/>
          <p:cNvSpPr/>
          <p:nvPr/>
        </p:nvSpPr>
        <p:spPr>
          <a:xfrm>
            <a:off x="4709160" y="3200400"/>
            <a:ext cx="402336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709160" y="3291840"/>
            <a:ext cx="7315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</a:t>
            </a:r>
            <a:endParaRPr lang="en-US" sz="2800" dirty="0"/>
          </a:p>
        </p:txBody>
      </p:sp>
      <p:sp>
        <p:nvSpPr>
          <p:cNvPr id="20" name="Text 18"/>
          <p:cNvSpPr/>
          <p:nvPr/>
        </p:nvSpPr>
        <p:spPr>
          <a:xfrm>
            <a:off x="5486400" y="3337560"/>
            <a:ext cx="3154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Keep a Cheat Sheet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800600" y="3730752"/>
            <a:ext cx="3840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the hand rankings handout from today and keep it nearby while you practice.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365760" y="4681728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Coming Up: Intermediate Poker — Pot Odds in Depth, Bluffing Strategy &amp; Reading Tells!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>
                    <a:alpha val="7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♠ ♥ ♦ ♣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548640" y="118872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6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Ready to Play!</a:t>
            </a:r>
            <a:endParaRPr lang="en-US" sz="46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8046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Remember: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1371600" y="2697480"/>
            <a:ext cx="6400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Be patient — great players fold most of their hands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371600" y="3154680"/>
            <a:ext cx="6400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Position is power — acting later is a big advantage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371600" y="3611880"/>
            <a:ext cx="64008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♦  Have fun — poker is a game, enjoy it!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2286000" y="4224528"/>
            <a:ext cx="4572000" cy="45720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4334256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52B7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Questions? Let's Practice!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0" y="457200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>
                    <a:alpha val="75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♠ ♥ ♦ ♣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Poker?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08760"/>
            <a:ext cx="4754880" cy="33832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Poker is a card game that combines:</a:t>
            </a:r>
            <a:endParaRPr lang="en-US" sz="1500" dirty="0"/>
          </a:p>
          <a:p>
            <a:pPr indent="0" marL="0">
              <a:buNone/>
            </a:pPr>
            <a:r>
              <a:rPr lang="en-US" sz="8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&amp; Skill</a:t>
            </a:r>
            <a:endParaRPr lang="en-US" sz="1500" dirty="0"/>
          </a:p>
          <a:p>
            <a:pPr lvl="1" marL="685800" indent="-342900">
              <a:buSzPct val="100000"/>
              <a:buChar char="•"/>
            </a:pPr>
            <a:r>
              <a:rPr lang="en-US" sz="1500" dirty="0">
                <a:solidFill>
                  <a:srgbClr val="4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Knowing when to bet, fold, or bluff</a:t>
            </a:r>
            <a:endParaRPr lang="en-US" sz="1500" dirty="0"/>
          </a:p>
          <a:p>
            <a:pPr indent="0" marL="0">
              <a:buNone/>
            </a:pPr>
            <a:r>
              <a:rPr lang="en-US" sz="6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Probability &amp; Odds</a:t>
            </a:r>
            <a:endParaRPr lang="en-US" sz="1500" dirty="0"/>
          </a:p>
          <a:p>
            <a:pPr lvl="1" marL="685800" indent="-342900">
              <a:buSzPct val="100000"/>
              <a:buChar char="•"/>
            </a:pPr>
            <a:r>
              <a:rPr lang="en-US" sz="1500" dirty="0">
                <a:solidFill>
                  <a:srgbClr val="4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the likelihood of your hand winning</a:t>
            </a:r>
            <a:endParaRPr lang="en-US" sz="1500" dirty="0"/>
          </a:p>
          <a:p>
            <a:pPr indent="0" marL="0">
              <a:buNone/>
            </a:pPr>
            <a:r>
              <a:rPr lang="en-US" sz="6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Reading People</a:t>
            </a:r>
            <a:endParaRPr lang="en-US" sz="1500" dirty="0"/>
          </a:p>
          <a:p>
            <a:pPr lvl="1" marL="685800" indent="-342900">
              <a:buSzPct val="100000"/>
              <a:buChar char="•"/>
            </a:pPr>
            <a:r>
              <a:rPr lang="en-US" sz="1500" dirty="0">
                <a:solidFill>
                  <a:srgbClr val="4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Watching how others bet and react</a:t>
            </a:r>
            <a:endParaRPr lang="en-US" sz="1500" dirty="0"/>
          </a:p>
          <a:p>
            <a:pPr indent="0" marL="0">
              <a:buNone/>
            </a:pPr>
            <a:r>
              <a:rPr lang="en-US" sz="6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500" dirty="0"/>
          </a:p>
          <a:p>
            <a:pPr marL="342900" indent="-342900">
              <a:buSzPct val="100000"/>
              <a:buChar char="•"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Little Luck!</a:t>
            </a:r>
            <a:endParaRPr lang="en-US" sz="1500" dirty="0"/>
          </a:p>
          <a:p>
            <a:pPr lvl="1" marL="685800" indent="-342900">
              <a:buSzPct val="100000"/>
              <a:buChar char="•"/>
            </a:pPr>
            <a:r>
              <a:rPr lang="en-US" sz="1500" dirty="0">
                <a:solidFill>
                  <a:srgbClr val="4A6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cards you're dealt are random — strategy is the rest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0" y="1508760"/>
            <a:ext cx="3291840" cy="3383280"/>
          </a:xfrm>
          <a:prstGeom prst="rect">
            <a:avLst/>
          </a:prstGeom>
          <a:solidFill>
            <a:srgbClr val="1A4731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0" y="16002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Most Popular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Variant: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0" y="219456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Texas Hold'em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5760720" y="2834640"/>
            <a:ext cx="2743200" cy="36576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0" y="292608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is what we'll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today!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486400" y="3611880"/>
            <a:ext cx="32918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Played in casinos,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games, and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online worldwide.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486400" y="44805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♠ ♥ ♦ ♣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the Game Is Set Up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365760" y="158191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🃏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365760" y="201168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Deck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2350008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52-card deck, no jokers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50876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200400" y="158191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👥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200400" y="201168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Players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91840" y="2350008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2–10 players at the table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35040" y="150876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6035040" y="158191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6035040" y="201168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Pot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126480" y="2350008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Chips bet by all players — winner takes it all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365760" y="315468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365760" y="322783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365760" y="365760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Goal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3995928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best 5-card hand, or bluff others into folding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3200400" y="315468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200400" y="322783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3200400" y="365760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Dealer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3291840" y="3995928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Rotates each hand; marked by a 'dealer button'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6035040" y="3154680"/>
            <a:ext cx="265176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6035040" y="3227832"/>
            <a:ext cx="2651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🙈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6035040" y="365760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Hole Cards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126480" y="3995928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private cards dealt face-down to each player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 RANKINGS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 Rankings — Best to Worst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63624"/>
            <a:ext cx="502920" cy="502920"/>
          </a:xfrm>
          <a:prstGeom prst="ellipse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56362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5544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Royal Flush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1819656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K Q J 10  (same suit)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221992"/>
            <a:ext cx="502920" cy="502920"/>
          </a:xfrm>
          <a:prstGeom prst="ellipse">
            <a:avLst/>
          </a:prstGeom>
          <a:solidFill>
            <a:srgbClr val="E8C96B"/>
          </a:solidFill>
          <a:ln w="12700">
            <a:solidFill>
              <a:srgbClr val="E8C9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2219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005840" y="2212848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E8C9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Straight Flush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2478024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8 7 6 5  (same suit)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880360"/>
            <a:ext cx="502920" cy="50292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880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005840" y="2871216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2B7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of a Kind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05840" y="3136392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 K K K 2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65760" y="3538728"/>
            <a:ext cx="502920" cy="502920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53872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005840" y="3529584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52B78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House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005840" y="3794760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 Q Q 7 7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65760" y="4197096"/>
            <a:ext cx="502920" cy="502920"/>
          </a:xfrm>
          <a:prstGeom prst="ellipse">
            <a:avLst/>
          </a:prstGeom>
          <a:solidFill>
            <a:srgbClr val="A0D4B5"/>
          </a:solidFill>
          <a:ln w="12700">
            <a:solidFill>
              <a:srgbClr val="A0D4B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1970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1005840" y="4187952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A0D4B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Flush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005840" y="4453128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J 9 6 2  (same suit)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65760" y="470916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Continued on next slide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 RANKINGS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Hand Rankings — Continued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63624"/>
            <a:ext cx="502920" cy="502920"/>
          </a:xfrm>
          <a:prstGeom prst="ellipse">
            <a:avLst/>
          </a:prstGeom>
          <a:solidFill>
            <a:srgbClr val="A0D4B5"/>
          </a:solidFill>
          <a:ln w="12700">
            <a:solidFill>
              <a:srgbClr val="A0D4B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563624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05840" y="15544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A0D4B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Straight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005840" y="1819656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9 8 7 6  (any suits)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221992"/>
            <a:ext cx="502920" cy="502920"/>
          </a:xfrm>
          <a:prstGeom prst="ellipse">
            <a:avLst/>
          </a:prstGeom>
          <a:solidFill>
            <a:srgbClr val="80BFA5"/>
          </a:solidFill>
          <a:ln w="12700">
            <a:solidFill>
              <a:srgbClr val="80BFA5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22199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1005840" y="2212848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0BFA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Three of a Kind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2478024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 J J 4 2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365760" y="2880360"/>
            <a:ext cx="502920" cy="502920"/>
          </a:xfrm>
          <a:prstGeom prst="ellipse">
            <a:avLst/>
          </a:prstGeom>
          <a:solidFill>
            <a:srgbClr val="60AA95"/>
          </a:solidFill>
          <a:ln w="12700">
            <a:solidFill>
              <a:srgbClr val="60AA9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65760" y="28803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1005840" y="2871216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0AA9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Pair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05840" y="3136392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A 9 9 K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365760" y="3538728"/>
            <a:ext cx="502920" cy="502920"/>
          </a:xfrm>
          <a:prstGeom prst="ellipse">
            <a:avLst/>
          </a:prstGeom>
          <a:solidFill>
            <a:srgbClr val="4A9585"/>
          </a:solidFill>
          <a:ln w="12700">
            <a:solidFill>
              <a:srgbClr val="4A958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65760" y="353872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1005840" y="3529584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4A958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Pair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005840" y="3794760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7 A K Q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65760" y="4197096"/>
            <a:ext cx="502920" cy="502920"/>
          </a:xfrm>
          <a:prstGeom prst="ellipse">
            <a:avLst/>
          </a:prstGeom>
          <a:solidFill>
            <a:srgbClr val="3A8075"/>
          </a:solidFill>
          <a:ln w="12700">
            <a:solidFill>
              <a:srgbClr val="3A807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197096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1005840" y="4187952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A80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High Card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1005840" y="4453128"/>
            <a:ext cx="74066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K J 8 3  (nothing matches)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365760" y="470916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TIP: You always use your best 5 cards out of 7 available (2 hole + 5 community).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GAMEPLAY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a Hand Is Played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50876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508760"/>
            <a:ext cx="457200" cy="100584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50876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896112" y="15819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Deal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896112" y="1874520"/>
            <a:ext cx="3383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player receives 2 private cards (hole cards) face down.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63440" y="1508760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663440" y="1508760"/>
            <a:ext cx="457200" cy="100584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63440" y="1508760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193792" y="1581912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Pre-Flop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5193792" y="1874520"/>
            <a:ext cx="3383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round of betting. You decide to call, raise, or fold based only on your 2 hole cards.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2624328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624328"/>
            <a:ext cx="457200" cy="100584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624328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96112" y="269748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Flop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96112" y="2990088"/>
            <a:ext cx="3383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community cards are placed face-up. Another round of betting.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663440" y="2624328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663440" y="2624328"/>
            <a:ext cx="457200" cy="100584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663440" y="2624328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5193792" y="2697480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Turn</a:t>
            </a:r>
            <a:endParaRPr lang="en-US" sz="1500" dirty="0"/>
          </a:p>
        </p:txBody>
      </p:sp>
      <p:sp>
        <p:nvSpPr>
          <p:cNvPr id="25" name="Text 23"/>
          <p:cNvSpPr/>
          <p:nvPr/>
        </p:nvSpPr>
        <p:spPr>
          <a:xfrm>
            <a:off x="5193792" y="2990088"/>
            <a:ext cx="3383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4th community card is revealed. Betting round.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365760" y="3739896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65760" y="3739896"/>
            <a:ext cx="457200" cy="100584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5760" y="3739896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000" dirty="0"/>
          </a:p>
        </p:txBody>
      </p:sp>
      <p:sp>
        <p:nvSpPr>
          <p:cNvPr id="29" name="Text 27"/>
          <p:cNvSpPr/>
          <p:nvPr/>
        </p:nvSpPr>
        <p:spPr>
          <a:xfrm>
            <a:off x="896112" y="38130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River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896112" y="4105656"/>
            <a:ext cx="3383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5th and final community card. Last round of betting.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663440" y="3739896"/>
            <a:ext cx="4023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663440" y="3739896"/>
            <a:ext cx="457200" cy="1005840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663440" y="3739896"/>
            <a:ext cx="457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5193792" y="3813048"/>
            <a:ext cx="3383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Showdown</a:t>
            </a:r>
            <a:endParaRPr lang="en-US" sz="1500" dirty="0"/>
          </a:p>
        </p:txBody>
      </p:sp>
      <p:sp>
        <p:nvSpPr>
          <p:cNvPr id="35" name="Text 33"/>
          <p:cNvSpPr/>
          <p:nvPr/>
        </p:nvSpPr>
        <p:spPr>
          <a:xfrm>
            <a:off x="5193792" y="4105656"/>
            <a:ext cx="33832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Remaining players show their hands. Best 5-card hand wins the pot!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Betting &amp; Blinds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08760"/>
            <a:ext cx="4114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Betting Options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365760" y="1920240"/>
            <a:ext cx="1005840" cy="34747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92024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CHECK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463040" y="1956816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 without betting (only if no bet yet)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2395728"/>
            <a:ext cx="1005840" cy="34747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2395728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463040" y="2432304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 chips in the pot to open betting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365760" y="2871216"/>
            <a:ext cx="1005840" cy="34747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871216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463040" y="2907792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 the current bet to stay in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346704"/>
            <a:ext cx="1005840" cy="34747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346704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RAISE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463040" y="3383280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the current bet amount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365760" y="3822192"/>
            <a:ext cx="1005840" cy="34747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3822192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FOLD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463040" y="3858768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up your hand — you're out of this round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365760" y="4297680"/>
            <a:ext cx="1005840" cy="347472"/>
          </a:xfrm>
          <a:prstGeom prst="rect">
            <a:avLst/>
          </a:prstGeom>
          <a:solidFill>
            <a:srgbClr val="1A4731"/>
          </a:solidFill>
          <a:ln w="12700">
            <a:solidFill>
              <a:srgbClr val="1A473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429768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ALL-IN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1463040" y="4334256"/>
            <a:ext cx="30175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 all your remaining chips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937760" y="1508760"/>
            <a:ext cx="3840480" cy="3383280"/>
          </a:xfrm>
          <a:prstGeom prst="rect">
            <a:avLst/>
          </a:prstGeom>
          <a:solidFill>
            <a:srgbClr val="1A4731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937760" y="160020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Blinds?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5120640" y="2057400"/>
            <a:ext cx="347472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Blinds are forced bets that start the action each hand.
</a:t>
            </a:r>
            <a:pPr indent="0" marL="0">
              <a:buNone/>
            </a:pPr>
            <a:r>
              <a:rPr lang="en-US" sz="135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Blind</a:t>
            </a:r>
            <a:pPr indent="0" marL="0">
              <a:buNone/>
            </a:pPr>
            <a:r>
              <a:rPr lang="en-US" sz="13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The player to the left of the dealer puts in a smaller forced bet.
</a:t>
            </a:r>
            <a:pPr indent="0" marL="0">
              <a:buNone/>
            </a:pPr>
            <a:r>
              <a:rPr lang="en-US" sz="135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Big Blind</a:t>
            </a:r>
            <a:pPr indent="0" marL="0">
              <a:buNone/>
            </a:pPr>
            <a:r>
              <a:rPr lang="en-US" sz="13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Next player puts in twice the small blind.
</a:t>
            </a:r>
            <a:pPr indent="0" marL="0">
              <a:buNone/>
            </a:pPr>
            <a:r>
              <a:rPr lang="en-US" sz="1350" i="1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Why? So there's always something to play for, even before cards are dealt!</a:t>
            </a:r>
            <a:endParaRPr lang="en-US" sz="13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7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Position &amp; Basic Strategy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2D6A4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508760"/>
            <a:ext cx="4114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Position Matters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365760" y="1920240"/>
            <a:ext cx="420624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Position</a:t>
            </a:r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means where you sit relative to the dealer. Acting later is a big advantage!
</a:t>
            </a:r>
            <a:pPr indent="0" marL="0">
              <a:buNone/>
            </a:pPr>
            <a:r>
              <a:rPr lang="en-US" sz="13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Position</a:t>
            </a:r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You bet first. Play only strong hands.
</a:t>
            </a:r>
            <a:pPr indent="0" marL="0">
              <a:buNone/>
            </a:pPr>
            <a:r>
              <a:rPr lang="en-US" sz="1350" b="1" dirty="0">
                <a:solidFill>
                  <a:srgbClr val="2D6A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 Position</a:t>
            </a:r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More info available. Slightly more flexible.
</a:t>
            </a:r>
            <a:pPr indent="0" marL="0">
              <a:buNone/>
            </a:pPr>
            <a:r>
              <a:rPr lang="en-US" sz="1350" b="1" dirty="0">
                <a:solidFill>
                  <a:srgbClr val="1A47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Late Position ("The Button")</a:t>
            </a:r>
            <a:pPr indent="0" marL="0">
              <a:buNone/>
            </a:pPr>
            <a:r>
              <a:rPr lang="en-US" sz="135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Best seat! You've seen everyone else bet before you decide.</a:t>
            </a:r>
            <a:endParaRPr lang="en-US" sz="1350" dirty="0"/>
          </a:p>
        </p:txBody>
      </p:sp>
      <p:sp>
        <p:nvSpPr>
          <p:cNvPr id="8" name="Shape 6"/>
          <p:cNvSpPr/>
          <p:nvPr/>
        </p:nvSpPr>
        <p:spPr>
          <a:xfrm>
            <a:off x="4937760" y="1508760"/>
            <a:ext cx="3840480" cy="3383280"/>
          </a:xfrm>
          <a:prstGeom prst="rect">
            <a:avLst/>
          </a:prstGeom>
          <a:solidFill>
            <a:srgbClr val="FFFFFF"/>
          </a:solidFill>
          <a:ln w="12700">
            <a:solidFill>
              <a:srgbClr val="2D6A4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937760" y="1600200"/>
            <a:ext cx="3840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1A473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Beginner Strategy Tips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5074920" y="2139696"/>
            <a:ext cx="256032" cy="256032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74920" y="213969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440680" y="2084832"/>
            <a:ext cx="3108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Play fewer hands — quality over quantity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074920" y="2615184"/>
            <a:ext cx="256032" cy="256032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74920" y="261518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5440680" y="2560320"/>
            <a:ext cx="3108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bluff too often as a beginner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074920" y="3090672"/>
            <a:ext cx="256032" cy="256032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74920" y="309067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440680" y="3035808"/>
            <a:ext cx="3108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 attention to the community cards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5074920" y="3566160"/>
            <a:ext cx="256032" cy="256032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074920" y="356616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440680" y="3511296"/>
            <a:ext cx="3108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what others do — observe their bets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5074920" y="4041648"/>
            <a:ext cx="256032" cy="256032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74920" y="404164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40680" y="3986784"/>
            <a:ext cx="3108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budget and stick to it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5074920" y="4517136"/>
            <a:ext cx="256032" cy="256032"/>
          </a:xfrm>
          <a:prstGeom prst="ellipse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74920" y="451713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440680" y="4462272"/>
            <a:ext cx="3108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in doubt, fold — it's free!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473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solidFill>
            <a:srgbClr val="F4A800"/>
          </a:solidFill>
          <a:ln w="12700">
            <a:solidFill>
              <a:srgbClr val="F4A80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011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A2B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ODDS &amp; MATH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58368"/>
            <a:ext cx="84124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F8F4E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Pot Odds &amp; Probability (A Peek)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45720"/>
          </a:xfrm>
          <a:prstGeom prst="rect">
            <a:avLst/>
          </a:prstGeom>
          <a:solidFill>
            <a:srgbClr val="52B788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4630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worry — we'll go deeper in the Intermediate lesson. Just a taste today!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65760" y="1920240"/>
            <a:ext cx="4023360" cy="292608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201168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"Outs"?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48640" y="246888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"out" is a card that could improve your hand.
</a:t>
            </a:r>
            <a:pPr indent="0" marL="0">
              <a:buNone/>
            </a:pPr>
            <a:r>
              <a:rPr lang="en-US" sz="140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pPr indent="0" marL="0">
              <a:buNone/>
            </a:pPr>
            <a:r>
              <a:rPr lang="en-US" sz="140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You have 4 hearts and need one more for a flush. There are 9 hearts left in the deck.
</a:t>
            </a:r>
            <a:pPr indent="0" marL="0">
              <a:buNone/>
            </a:pPr>
            <a:r>
              <a:rPr lang="en-US" sz="1400" b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You have 9 outs.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754880" y="1920240"/>
            <a:ext cx="4023360" cy="2926080"/>
          </a:xfrm>
          <a:prstGeom prst="rect">
            <a:avLst/>
          </a:prstGeom>
          <a:solidFill>
            <a:srgbClr val="2D6A4F"/>
          </a:solidFill>
          <a:ln w="12700">
            <a:solidFill>
              <a:srgbClr val="52B78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0" y="2011680"/>
            <a:ext cx="4023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4A8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Simple Pot Odds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37760" y="246888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yourself: "Is calling worth it compared to what's in the pot?"
</a:t>
            </a:r>
            <a:pPr indent="0" marL="0">
              <a:buNone/>
            </a:pPr>
            <a:r>
              <a:rPr lang="en-US" sz="1350" b="1" dirty="0">
                <a:solidFill>
                  <a:srgbClr val="F4A8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pPr indent="0" marL="0">
              <a:buNone/>
            </a:pPr>
            <a:r>
              <a:rPr lang="en-US" sz="1350" dirty="0">
                <a:solidFill>
                  <a:srgbClr val="F8F4E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There's $100 in the pot. Someone bets $10.
You'd be risking $10 to win $110 — those are good odds to call!
</a:t>
            </a:r>
            <a:pPr indent="0" marL="0">
              <a:buNone/>
            </a:pPr>
            <a:r>
              <a:rPr lang="en-US" sz="1350" b="1" i="1" dirty="0">
                <a:solidFill>
                  <a:srgbClr val="52B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More details in Intermediate class.</a:t>
            </a:r>
            <a:endParaRPr lang="en-US" sz="13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Poker</dc:title>
  <dc:subject>PptxGenJS Presentation</dc:subject>
  <dc:creator>PptxGenJS</dc:creator>
  <cp:lastModifiedBy>PptxGenJS</cp:lastModifiedBy>
  <cp:revision>1</cp:revision>
  <dcterms:created xsi:type="dcterms:W3CDTF">2026-05-23T02:10:32Z</dcterms:created>
  <dcterms:modified xsi:type="dcterms:W3CDTF">2026-05-23T02:10:32Z</dcterms:modified>
</cp:coreProperties>
</file>