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♠ ♥ ♦ ♣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Intermediate Poker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548640" y="205740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Table &amp; Building a Strategy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0" y="2788920"/>
            <a:ext cx="3657600" cy="54864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92608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we'll cover today: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3273552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 Odds  ·  Board Texture  ·  Continuation Betting  ·  Hand Ranges  ·  Bluffing Strategy  ·  Reading Opponents  ·  Semi-Bluffing  ·  Bankroll Management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48056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♠ ♥ ♦ ♣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OPPONENTS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Reading Opponents &amp; Player Types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08760"/>
            <a:ext cx="4023360" cy="1572768"/>
          </a:xfrm>
          <a:prstGeom prst="rect">
            <a:avLst/>
          </a:prstGeom>
          <a:solidFill>
            <a:srgbClr val="1F3D2E"/>
          </a:solidFill>
          <a:ln w="12700">
            <a:solidFill>
              <a:srgbClr val="6B8CB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508760"/>
            <a:ext cx="4023360" cy="54864"/>
          </a:xfrm>
          <a:prstGeom prst="rect">
            <a:avLst/>
          </a:prstGeom>
          <a:solidFill>
            <a:srgbClr val="6B8CBA"/>
          </a:solidFill>
          <a:ln w="12700">
            <a:solidFill>
              <a:srgbClr val="6B8CB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16002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B8CB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TIGHT-PASSIVE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6B8CB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("The Rock")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" y="205740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they play: Plays few hands, rarely bets, just calls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75488" y="2404872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beat them: Bet them off weak hands. Don't pay off when they do raise — they have it.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09160" y="1508760"/>
            <a:ext cx="4023360" cy="1572768"/>
          </a:xfrm>
          <a:prstGeom prst="rect">
            <a:avLst/>
          </a:prstGeom>
          <a:solidFill>
            <a:srgbClr val="1F3D2E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709160" y="1508760"/>
            <a:ext cx="4023360" cy="5486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18888" y="16002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TIGHT-AGGRESSIVE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("The Shark")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18888" y="205740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they play: Plays few strong hands, bets and raises hard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18888" y="2404872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beat them: Respect their raises. Wait for strong hands before playing big pots.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200400"/>
            <a:ext cx="4023360" cy="1572768"/>
          </a:xfrm>
          <a:prstGeom prst="rect">
            <a:avLst/>
          </a:prstGeom>
          <a:solidFill>
            <a:srgbClr val="1F3D2E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3200400"/>
            <a:ext cx="4023360" cy="54864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5488" y="32918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LOOSE-PASSIVE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("The Calling Station")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75488" y="374904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they play: Plays many hands, rarely raises, just calls anything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5488" y="4096512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beat them: Never bluff them — they'll call. Bet for value aggressively with strong hands.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709160" y="3200400"/>
            <a:ext cx="4023360" cy="1572768"/>
          </a:xfrm>
          <a:prstGeom prst="rect">
            <a:avLst/>
          </a:prstGeom>
          <a:solidFill>
            <a:srgbClr val="1F3D2E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709160" y="3200400"/>
            <a:ext cx="4023360" cy="54864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18888" y="32918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2B7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LOOSE-AGGRESSIVE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52B7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("The Maniac")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818888" y="374904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they play: Plays many hands, raises and re-raises constantly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818888" y="4096512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beat them: Be patient. Let them bluff into you with strong hands. Trap with monster hands.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OPPONENTS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Betting Patterns &amp; Tells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4630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"Tells" are patterns in how opponents bet that reveal information about their hand strength.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1920240"/>
            <a:ext cx="2103120" cy="393192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20624" y="1956816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Betting Pattern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468880" y="1920240"/>
            <a:ext cx="3931920" cy="393192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23744" y="1956816"/>
            <a:ext cx="38221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Likely Meaning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400800" y="1920240"/>
            <a:ext cx="1280160" cy="393192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55664" y="1956816"/>
            <a:ext cx="11704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65760" y="2313432"/>
            <a:ext cx="210312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0624" y="2350008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468880" y="2313432"/>
            <a:ext cx="393192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23744" y="2350008"/>
            <a:ext cx="38221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0" y="2313432"/>
            <a:ext cx="128016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55664" y="2350008"/>
            <a:ext cx="11704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492240" y="2386584"/>
            <a:ext cx="1097280" cy="25603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92240" y="238658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2706624"/>
            <a:ext cx="210312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20624" y="2743200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2468880" y="2706624"/>
            <a:ext cx="393192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523744" y="2743200"/>
            <a:ext cx="38221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400800" y="2706624"/>
            <a:ext cx="128016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55664" y="2743200"/>
            <a:ext cx="11704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492240" y="2779776"/>
            <a:ext cx="1097280" cy="25603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92240" y="277977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CAUTION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65760" y="3099816"/>
            <a:ext cx="210312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20624" y="3136392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2468880" y="3099816"/>
            <a:ext cx="393192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523744" y="3136392"/>
            <a:ext cx="38221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6400800" y="3099816"/>
            <a:ext cx="128016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55664" y="3136392"/>
            <a:ext cx="11704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6492240" y="3172968"/>
            <a:ext cx="1097280" cy="256032"/>
          </a:xfrm>
          <a:prstGeom prst="rect">
            <a:avLst/>
          </a:prstGeom>
          <a:solidFill>
            <a:srgbClr val="6B8CBA"/>
          </a:solidFill>
          <a:ln w="12700">
            <a:solidFill>
              <a:srgbClr val="6B8CB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492240" y="317296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365760" y="3493008"/>
            <a:ext cx="210312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20624" y="3529584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2468880" y="3493008"/>
            <a:ext cx="393192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523744" y="3529584"/>
            <a:ext cx="38221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6400800" y="3493008"/>
            <a:ext cx="128016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455664" y="3529584"/>
            <a:ext cx="11704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6492240" y="3566160"/>
            <a:ext cx="1097280" cy="2560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492240" y="35661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365760" y="3886200"/>
            <a:ext cx="210312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20624" y="3922776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2468880" y="3886200"/>
            <a:ext cx="393192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523744" y="3922776"/>
            <a:ext cx="38221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6400800" y="3886200"/>
            <a:ext cx="128016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55664" y="3922776"/>
            <a:ext cx="11704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51" name="Shape 49"/>
          <p:cNvSpPr/>
          <p:nvPr/>
        </p:nvSpPr>
        <p:spPr>
          <a:xfrm>
            <a:off x="6492240" y="3959352"/>
            <a:ext cx="1097280" cy="2560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92240" y="395935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365760" y="4279392"/>
            <a:ext cx="210312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20624" y="4315968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55" name="Shape 53"/>
          <p:cNvSpPr/>
          <p:nvPr/>
        </p:nvSpPr>
        <p:spPr>
          <a:xfrm>
            <a:off x="2468880" y="4279392"/>
            <a:ext cx="393192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2523744" y="4315968"/>
            <a:ext cx="38221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57" name="Shape 55"/>
          <p:cNvSpPr/>
          <p:nvPr/>
        </p:nvSpPr>
        <p:spPr>
          <a:xfrm>
            <a:off x="6400800" y="4279392"/>
            <a:ext cx="1280160" cy="39319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455664" y="4315968"/>
            <a:ext cx="11704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59" name="Shape 57"/>
          <p:cNvSpPr/>
          <p:nvPr/>
        </p:nvSpPr>
        <p:spPr>
          <a:xfrm>
            <a:off x="6492240" y="4352544"/>
            <a:ext cx="1097280" cy="2560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92240" y="435254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</a:t>
            </a:r>
            <a:endParaRPr lang="en-US" sz="1000" dirty="0"/>
          </a:p>
        </p:txBody>
      </p:sp>
      <p:sp>
        <p:nvSpPr>
          <p:cNvPr id="61" name="Shape 59"/>
          <p:cNvSpPr/>
          <p:nvPr/>
        </p:nvSpPr>
        <p:spPr>
          <a:xfrm>
            <a:off x="365760" y="4672584"/>
            <a:ext cx="210312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420624" y="4709160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63" name="Shape 61"/>
          <p:cNvSpPr/>
          <p:nvPr/>
        </p:nvSpPr>
        <p:spPr>
          <a:xfrm>
            <a:off x="2468880" y="4672584"/>
            <a:ext cx="393192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2523744" y="4709160"/>
            <a:ext cx="38221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65" name="Shape 63"/>
          <p:cNvSpPr/>
          <p:nvPr/>
        </p:nvSpPr>
        <p:spPr>
          <a:xfrm>
            <a:off x="6400800" y="4672584"/>
            <a:ext cx="1280160" cy="393192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6455664" y="4709160"/>
            <a:ext cx="11704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67" name="Shape 65"/>
          <p:cNvSpPr/>
          <p:nvPr/>
        </p:nvSpPr>
        <p:spPr>
          <a:xfrm>
            <a:off x="6492240" y="4745736"/>
            <a:ext cx="1097280" cy="25603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6492240" y="474573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365760" y="4846320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Important: Tells are patterns, not rules. Always look for consistency across multiple hands before relying on them.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POSITION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Using Position to Your Advantage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4630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learned position basics in the beginner lesson. Now let's use it actively as a weapon.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1920240"/>
            <a:ext cx="8412480" cy="877824"/>
          </a:xfrm>
          <a:prstGeom prst="rect">
            <a:avLst/>
          </a:prstGeom>
          <a:solidFill>
            <a:srgbClr val="2D6A4F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920240"/>
            <a:ext cx="73152" cy="877824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975104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Stealing the Blinds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2322576"/>
            <a:ext cx="8092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button or cutoff with a weak hand, raise to win the blinds before anyone else acts. Works often when the blinds are tight players. A standard raise (2.5–3x big blind) is usually enough.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2889504"/>
            <a:ext cx="8412480" cy="877824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2889504"/>
            <a:ext cx="73152" cy="877824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94436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2B7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Floating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48640" y="3291840"/>
            <a:ext cx="8092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Calling a c-bet with a weak hand in order to bluff on a later street when you're in position. You're not calling because you have a hand — you're calling because you plan to take the pot away later when they check.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65760" y="3858768"/>
            <a:ext cx="8412480" cy="877824"/>
          </a:xfrm>
          <a:prstGeom prst="rect">
            <a:avLst/>
          </a:prstGeom>
          <a:solidFill>
            <a:srgbClr val="2D6A4F"/>
          </a:solidFill>
          <a:ln w="12700">
            <a:solidFill>
              <a:srgbClr val="6B8CB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3858768"/>
            <a:ext cx="73152" cy="877824"/>
          </a:xfrm>
          <a:prstGeom prst="rect">
            <a:avLst/>
          </a:prstGeom>
          <a:solidFill>
            <a:srgbClr val="6B8CBA"/>
          </a:solidFill>
          <a:ln w="12700">
            <a:solidFill>
              <a:srgbClr val="6B8CB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91363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6B8CB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Pot Control from OOP (Out of Position)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48640" y="4261104"/>
            <a:ext cx="8092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you're out of position with a medium-strength hand, check to control the pot size. Avoid building a big pot when you don't know if you're winning. Check-calling can be more powerful than betting out.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 tip: Play more hands in late position, fewer in early position. Position is profit.</a:t>
            </a:r>
            <a:endParaRPr lang="en-US" sz="12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BANKROLL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Bankroll Management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46304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a great player loses sometimes. Bankroll management protects you from going broke during a bad run.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993392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Golden Rules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65760" y="2395728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96112" y="2432304"/>
            <a:ext cx="3474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risk more than 5% of your total bankroll in a single session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65760" y="2898648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96112" y="2935224"/>
            <a:ext cx="3474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cash games: have at least 20 buy-ins for your stake level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65760" y="3401568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📉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96112" y="3438144"/>
            <a:ext cx="3474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down in stakes after losing 20–25% of your bankroll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65760" y="3904488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🏦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896112" y="3941064"/>
            <a:ext cx="3474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poker money separate from everyday money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65760" y="4407408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🛑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96112" y="4443984"/>
            <a:ext cx="3474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 stop-loss limit per session — and stick to it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846320" y="1993392"/>
            <a:ext cx="3931920" cy="2926080"/>
          </a:xfrm>
          <a:prstGeom prst="rect">
            <a:avLst/>
          </a:prstGeom>
          <a:solidFill>
            <a:srgbClr val="1A4731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46320" y="208483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 Variance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4983480" y="2514600"/>
            <a:ext cx="3657600" cy="2331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Variance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 the natural short-term swings in poker results, even when you're playing correctly.
</a:t>
            </a:r>
            <a:pPr indent="0" marL="0">
              <a:buNone/>
            </a:pPr>
            <a:r>
              <a:rPr lang="en-US" sz="13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You get your money in with AA vs KK (80% favorite). You'll still lose 20% of the time!
Over 10 hands, you can run bad. Over 10,000 hands, good play always wins out.
</a:t>
            </a:r>
            <a:pPr indent="0" marL="0">
              <a:buNone/>
            </a:pPr>
            <a:r>
              <a:rPr lang="en-US" sz="1300" b="1" i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Lesson: Never judge a session by the result alone — judge it by your decisions.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REVIEW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Intermediate Decision Framework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4630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every betting decision, run through these 5 questions: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1920240"/>
            <a:ext cx="841248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20624" y="1984248"/>
            <a:ext cx="384048" cy="384048"/>
          </a:xfrm>
          <a:prstGeom prst="ellipse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0624" y="19842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14400" y="1975104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my hand strength vs. the board?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14400" y="2221992"/>
            <a:ext cx="4754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Strong made hand, draw, or air?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806440" y="2011680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65760" y="2487168"/>
            <a:ext cx="8412480" cy="512064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20624" y="2551176"/>
            <a:ext cx="384048" cy="384048"/>
          </a:xfrm>
          <a:prstGeom prst="ellipse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0624" y="25511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14400" y="254203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my opponent's likely range?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914400" y="2788920"/>
            <a:ext cx="4754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Tight raiser? Loose caller? Watch their history.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806440" y="2578608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2D6A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Range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65760" y="3054096"/>
            <a:ext cx="841248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0624" y="3118104"/>
            <a:ext cx="384048" cy="384048"/>
          </a:xfrm>
          <a:prstGeom prst="ellipse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20624" y="31181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14400" y="310896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my position?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14400" y="3355848"/>
            <a:ext cx="4754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Late position = more options. Early = more caution.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806440" y="3145536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Position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365760" y="3621024"/>
            <a:ext cx="8412480" cy="512064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20624" y="3685032"/>
            <a:ext cx="384048" cy="384048"/>
          </a:xfrm>
          <a:prstGeom prst="ellipse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0624" y="36850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14400" y="3675888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does the pot odds math say?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914400" y="3922776"/>
            <a:ext cx="4754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Calculate outs × 2 or × 4 vs. cost to call.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806440" y="3712464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Pot Odds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365760" y="4187952"/>
            <a:ext cx="841248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20624" y="4251960"/>
            <a:ext cx="384048" cy="384048"/>
          </a:xfrm>
          <a:prstGeom prst="ellipse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20624" y="42519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914400" y="4242816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story does my betting tell?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914400" y="4489704"/>
            <a:ext cx="4754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Does this bet fit the story I've told all hand?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806440" y="4279392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6B3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Story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365760" y="4800600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i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this checklist every hand until it becomes instinct. That's how beginners become intermediate players.</a:t>
            </a:r>
            <a:endParaRPr lang="en-US" sz="12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♠ ♥ ♦ ♣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Thinking Like a Poker Player!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548640" y="2057400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Takeaways: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88720" y="2514600"/>
            <a:ext cx="6858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Use pot odds to make mathematically sound call/fold decisions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188720" y="2898648"/>
            <a:ext cx="6858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Read the board texture before betting — wet vs. dry changes everything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1188720" y="3282696"/>
            <a:ext cx="6858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Semi-bluffs give you two ways to win — use them more than pure bluffs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1188720" y="3666744"/>
            <a:ext cx="6858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Put opponents on a range, not just one hand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1188720" y="4050792"/>
            <a:ext cx="6858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Position is a weapon — use it to apply pressure and control pot size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2286000" y="4507992"/>
            <a:ext cx="4572000" cy="45720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464515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Coming Up: Advanced Poker — Exploitative Play, Tournament Strategy &amp; Mental Game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 ODDS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Pot Odds: The Math Made Simple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08760"/>
            <a:ext cx="8412480" cy="658368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50876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Pot Odds  =  Cost to Call  ÷  (Pot Size + Cost to Call)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365760" y="2267712"/>
            <a:ext cx="402336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52B78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2267712"/>
            <a:ext cx="4023360" cy="43891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267712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 Example — Good Odds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2761488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 = $80 · Someone bets $20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" y="3099816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pot if you call = $120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3438144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cost = $20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2920" y="3776472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 Odds = 20 ÷ 120 = 17%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" y="4114800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need to win &gt; 17% of the time.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" y="4453128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your hand is likely to improve,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calling is profitable!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709160" y="2267712"/>
            <a:ext cx="402336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267712"/>
            <a:ext cx="4023360" cy="43891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09160" y="2267712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❌  Example — Bad Odds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846320" y="2761488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 = $20 · Someone bets $60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846320" y="3099816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pot if you call = $140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46320" y="3438144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cost = $60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46320" y="3776472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 Odds = 60 ÷ 140 = 43%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846320" y="4114800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need to win &gt; 43% of the time.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46320" y="4453128"/>
            <a:ext cx="3749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Unless your hand is very strong,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folding is smarter here.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65760" y="4846320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i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of Thumb: If pot odds % &lt; your chance of winning — CALL. Otherwise — FOLD.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 ODDS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Quick Math: The Rule of 2 &amp; 4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4630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your outs, then multiply — no calculator needed!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1920240"/>
            <a:ext cx="4023360" cy="2834640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965960"/>
            <a:ext cx="4023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2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×4</a:t>
            </a:r>
            <a:endParaRPr lang="en-US" sz="6200" dirty="0"/>
          </a:p>
        </p:txBody>
      </p:sp>
      <p:sp>
        <p:nvSpPr>
          <p:cNvPr id="9" name="Text 7"/>
          <p:cNvSpPr/>
          <p:nvPr/>
        </p:nvSpPr>
        <p:spPr>
          <a:xfrm>
            <a:off x="365760" y="27889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 the Flop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65760" y="310896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 cards still to come)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40080" y="3429000"/>
            <a:ext cx="3474720" cy="36576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511296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Multiply your outs by 4 to estimate your % chance of hitting by the river.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4050792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You have a flush draw (9 outs). 9 × 4 = ~36% chance of completing the flush.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4709160" y="1920240"/>
            <a:ext cx="4023360" cy="2834640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09160" y="1965960"/>
            <a:ext cx="4023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2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×2</a:t>
            </a:r>
            <a:endParaRPr lang="en-US" sz="6200" dirty="0"/>
          </a:p>
        </p:txBody>
      </p:sp>
      <p:sp>
        <p:nvSpPr>
          <p:cNvPr id="16" name="Text 14"/>
          <p:cNvSpPr/>
          <p:nvPr/>
        </p:nvSpPr>
        <p:spPr>
          <a:xfrm>
            <a:off x="4709160" y="27889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 the Turn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709160" y="310896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 card still to come)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983480" y="3429000"/>
            <a:ext cx="3474720" cy="36576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46320" y="3511296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Multiply your outs by 2 to estimate your % chance of hitting on the river.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846320" y="4050792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Same flush draw (9 outs). 9 × 2 = ~18% chance of completing on the river.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 ODDS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Outs to Memorize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08760"/>
            <a:ext cx="2571750" cy="45720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545336"/>
            <a:ext cx="24803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Draw Type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937510" y="1508760"/>
            <a:ext cx="571500" cy="45720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983230" y="1545336"/>
            <a:ext cx="4800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509010" y="1508760"/>
            <a:ext cx="1000125" cy="45720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54730" y="154533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4 (Flop)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09135" y="1508760"/>
            <a:ext cx="1000125" cy="45720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54855" y="154533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2 (Turn)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509260" y="1508760"/>
            <a:ext cx="3581400" cy="45720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554980" y="1545336"/>
            <a:ext cx="3489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2011680"/>
            <a:ext cx="257175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2048256"/>
            <a:ext cx="24803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Flush Draw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2937510" y="2011680"/>
            <a:ext cx="5715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983230" y="2048256"/>
            <a:ext cx="4800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509010" y="2011680"/>
            <a:ext cx="1000125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554730" y="204825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~36%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509135" y="2011680"/>
            <a:ext cx="1000125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54855" y="204825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~18%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5509260" y="2011680"/>
            <a:ext cx="35814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554980" y="2048256"/>
            <a:ext cx="3489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cards of the same suit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365760" y="2514600"/>
            <a:ext cx="2571750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11480" y="2551176"/>
            <a:ext cx="24803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Open-Ended Straight Draw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2937510" y="2514600"/>
            <a:ext cx="571500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983230" y="2551176"/>
            <a:ext cx="4800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3509010" y="2514600"/>
            <a:ext cx="1000125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554730" y="255117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~32%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4509135" y="2514600"/>
            <a:ext cx="1000125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54855" y="255117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~16%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5509260" y="2514600"/>
            <a:ext cx="3581400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554980" y="2551176"/>
            <a:ext cx="3489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5-6-7-8, need 4 or 9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365760" y="3017520"/>
            <a:ext cx="257175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11480" y="3054096"/>
            <a:ext cx="24803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Overcards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2937510" y="3017520"/>
            <a:ext cx="5715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983230" y="3054096"/>
            <a:ext cx="4800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3509010" y="3017520"/>
            <a:ext cx="1000125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554730" y="305409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~24%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4509135" y="3017520"/>
            <a:ext cx="1000125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54855" y="305409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~12%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5509260" y="3017520"/>
            <a:ext cx="35814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554980" y="3054096"/>
            <a:ext cx="3489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A-K vs a pair on the board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365760" y="3520440"/>
            <a:ext cx="2571750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11480" y="3557016"/>
            <a:ext cx="24803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Gutshot Straight Draw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2937510" y="3520440"/>
            <a:ext cx="571500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2983230" y="3557016"/>
            <a:ext cx="4800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50" name="Shape 48"/>
          <p:cNvSpPr/>
          <p:nvPr/>
        </p:nvSpPr>
        <p:spPr>
          <a:xfrm>
            <a:off x="3509010" y="3520440"/>
            <a:ext cx="1000125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554730" y="355701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~16%</a:t>
            </a:r>
            <a:endParaRPr lang="en-US" sz="1300" dirty="0"/>
          </a:p>
        </p:txBody>
      </p:sp>
      <p:sp>
        <p:nvSpPr>
          <p:cNvPr id="52" name="Shape 50"/>
          <p:cNvSpPr/>
          <p:nvPr/>
        </p:nvSpPr>
        <p:spPr>
          <a:xfrm>
            <a:off x="4509135" y="3520440"/>
            <a:ext cx="1000125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554855" y="355701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~8%</a:t>
            </a:r>
            <a:endParaRPr lang="en-US" sz="1300" dirty="0"/>
          </a:p>
        </p:txBody>
      </p:sp>
      <p:sp>
        <p:nvSpPr>
          <p:cNvPr id="54" name="Shape 52"/>
          <p:cNvSpPr/>
          <p:nvPr/>
        </p:nvSpPr>
        <p:spPr>
          <a:xfrm>
            <a:off x="5509260" y="3520440"/>
            <a:ext cx="3581400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554980" y="3557016"/>
            <a:ext cx="3489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5-6-8-9, need a 7</a:t>
            </a:r>
            <a:endParaRPr lang="en-US" sz="1300" dirty="0"/>
          </a:p>
        </p:txBody>
      </p:sp>
      <p:sp>
        <p:nvSpPr>
          <p:cNvPr id="56" name="Shape 54"/>
          <p:cNvSpPr/>
          <p:nvPr/>
        </p:nvSpPr>
        <p:spPr>
          <a:xfrm>
            <a:off x="365760" y="4023360"/>
            <a:ext cx="257175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11480" y="4059936"/>
            <a:ext cx="24803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Overcard</a:t>
            </a:r>
            <a:endParaRPr lang="en-US" sz="1300" dirty="0"/>
          </a:p>
        </p:txBody>
      </p:sp>
      <p:sp>
        <p:nvSpPr>
          <p:cNvPr id="58" name="Shape 56"/>
          <p:cNvSpPr/>
          <p:nvPr/>
        </p:nvSpPr>
        <p:spPr>
          <a:xfrm>
            <a:off x="2937510" y="4023360"/>
            <a:ext cx="5715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983230" y="4059936"/>
            <a:ext cx="4800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60" name="Shape 58"/>
          <p:cNvSpPr/>
          <p:nvPr/>
        </p:nvSpPr>
        <p:spPr>
          <a:xfrm>
            <a:off x="3509010" y="4023360"/>
            <a:ext cx="1000125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554730" y="405993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~12%</a:t>
            </a:r>
            <a:endParaRPr lang="en-US" sz="1300" dirty="0"/>
          </a:p>
        </p:txBody>
      </p:sp>
      <p:sp>
        <p:nvSpPr>
          <p:cNvPr id="62" name="Shape 60"/>
          <p:cNvSpPr/>
          <p:nvPr/>
        </p:nvSpPr>
        <p:spPr>
          <a:xfrm>
            <a:off x="4509135" y="4023360"/>
            <a:ext cx="1000125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4554855" y="405993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~6%</a:t>
            </a:r>
            <a:endParaRPr lang="en-US" sz="1300" dirty="0"/>
          </a:p>
        </p:txBody>
      </p:sp>
      <p:sp>
        <p:nvSpPr>
          <p:cNvPr id="64" name="Shape 62"/>
          <p:cNvSpPr/>
          <p:nvPr/>
        </p:nvSpPr>
        <p:spPr>
          <a:xfrm>
            <a:off x="5509260" y="4023360"/>
            <a:ext cx="35814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5554980" y="4059936"/>
            <a:ext cx="3489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vs K-K on the board</a:t>
            </a:r>
            <a:endParaRPr lang="en-US" sz="1300" dirty="0"/>
          </a:p>
        </p:txBody>
      </p:sp>
      <p:sp>
        <p:nvSpPr>
          <p:cNvPr id="66" name="Shape 64"/>
          <p:cNvSpPr/>
          <p:nvPr/>
        </p:nvSpPr>
        <p:spPr>
          <a:xfrm>
            <a:off x="365760" y="4526280"/>
            <a:ext cx="2571750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411480" y="4562856"/>
            <a:ext cx="248031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(Trips)</a:t>
            </a:r>
            <a:endParaRPr lang="en-US" sz="1300" dirty="0"/>
          </a:p>
        </p:txBody>
      </p:sp>
      <p:sp>
        <p:nvSpPr>
          <p:cNvPr id="68" name="Shape 66"/>
          <p:cNvSpPr/>
          <p:nvPr/>
        </p:nvSpPr>
        <p:spPr>
          <a:xfrm>
            <a:off x="2937510" y="4526280"/>
            <a:ext cx="571500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2983230" y="4562856"/>
            <a:ext cx="4800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70" name="Shape 68"/>
          <p:cNvSpPr/>
          <p:nvPr/>
        </p:nvSpPr>
        <p:spPr>
          <a:xfrm>
            <a:off x="3509010" y="4526280"/>
            <a:ext cx="1000125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3554730" y="456285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~8%</a:t>
            </a:r>
            <a:endParaRPr lang="en-US" sz="1300" dirty="0"/>
          </a:p>
        </p:txBody>
      </p:sp>
      <p:sp>
        <p:nvSpPr>
          <p:cNvPr id="72" name="Shape 70"/>
          <p:cNvSpPr/>
          <p:nvPr/>
        </p:nvSpPr>
        <p:spPr>
          <a:xfrm>
            <a:off x="4509135" y="4526280"/>
            <a:ext cx="1000125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4554855" y="4562856"/>
            <a:ext cx="9086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~4%</a:t>
            </a:r>
            <a:endParaRPr lang="en-US" sz="1300" dirty="0"/>
          </a:p>
        </p:txBody>
      </p:sp>
      <p:sp>
        <p:nvSpPr>
          <p:cNvPr id="74" name="Shape 72"/>
          <p:cNvSpPr/>
          <p:nvPr/>
        </p:nvSpPr>
        <p:spPr>
          <a:xfrm>
            <a:off x="5509260" y="4526280"/>
            <a:ext cx="3581400" cy="457200"/>
          </a:xfrm>
          <a:prstGeom prst="rect">
            <a:avLst/>
          </a:prstGeom>
          <a:solidFill>
            <a:srgbClr val="E8F5ED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5554980" y="4562856"/>
            <a:ext cx="3489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in hand, need matching board card</a:t>
            </a:r>
            <a:endParaRPr lang="en-US" sz="1300" dirty="0"/>
          </a:p>
        </p:txBody>
      </p:sp>
      <p:sp>
        <p:nvSpPr>
          <p:cNvPr id="76" name="Text 74"/>
          <p:cNvSpPr/>
          <p:nvPr/>
        </p:nvSpPr>
        <p:spPr>
          <a:xfrm>
            <a:off x="365760" y="4846320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i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Memorize flush draw (9) and open-ended straight draw (8) first — they come up most often!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TEXTURE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Reading the Board: Texture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46304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texture describes how connected, suited, or dangerous the community cards are. It changes how you should bet.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2011680"/>
            <a:ext cx="2651760" cy="2880360"/>
          </a:xfrm>
          <a:prstGeom prst="rect">
            <a:avLst/>
          </a:prstGeom>
          <a:solidFill>
            <a:srgbClr val="EBF8F0"/>
          </a:solidFill>
          <a:ln w="12700">
            <a:solidFill>
              <a:srgbClr val="52B78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2011680"/>
            <a:ext cx="2651760" cy="420624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2011680"/>
            <a:ext cx="2651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DRY Board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65760" y="248716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2B7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 ♠  7 ♥  2 ♦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57200" y="2926080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Cards are unconnected — no straight or flush draws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3392424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Low chance opponents have big draws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3858768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Safer to bet your strong hands for value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57200" y="4325112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Continuation bets work well here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0" y="2011680"/>
            <a:ext cx="2651760" cy="2880360"/>
          </a:xfrm>
          <a:prstGeom prst="rect">
            <a:avLst/>
          </a:prstGeom>
          <a:solidFill>
            <a:srgbClr val="FDF0F0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0" y="2011680"/>
            <a:ext cx="2651760" cy="42062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0" y="2011680"/>
            <a:ext cx="2651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WET Board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200400" y="248716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 ♥  10 ♥  9 ♣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291840" y="2926080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Cards are connected — many straight &amp; flush draws possible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291840" y="3392424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Dangerous for weak made hands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291840" y="3858768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Opponents are likely drawing to strong hands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291840" y="4325112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Bet bigger or consider pot control — don't slow play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035040" y="2011680"/>
            <a:ext cx="2651760" cy="2880360"/>
          </a:xfrm>
          <a:prstGeom prst="rect">
            <a:avLst/>
          </a:prstGeom>
          <a:solidFill>
            <a:srgbClr val="FDF8E8"/>
          </a:solidFill>
          <a:ln w="12700">
            <a:solidFill>
              <a:srgbClr val="F4A80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035040" y="2011680"/>
            <a:ext cx="2651760" cy="420624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35040" y="2011680"/>
            <a:ext cx="2651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SEMI-WET Board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035040" y="248716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♦  8 ♣  5 ♥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126480" y="2926080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One high card plus some lower connected cards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126480" y="3392424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Some draws possible but not as dangerous as wet boards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126480" y="3858768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Medium bet sizing is usually appropriate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126480" y="4325112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Pay attention to turn and river — can change quickly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C-BET STRATEGY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Continuation Bet (C-Bet)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46304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continuation bet is when the pre-flop raiser bets again on the flop — even if it didn't improve their hand.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2011680"/>
            <a:ext cx="3931920" cy="2834640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205740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C-Bets Work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251460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You showed strength pre-flop — opponents respect that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295351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Most flops miss most players (statistically ~2/3 of the time)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" y="3392424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Taking the initiative keeps you in control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" y="3831336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Creates pressure — opponents must decide to fight back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4270248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Works especially well on dry boards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846320" y="2011680"/>
            <a:ext cx="3931920" cy="1298448"/>
          </a:xfrm>
          <a:prstGeom prst="rect">
            <a:avLst/>
          </a:prstGeom>
          <a:solidFill>
            <a:srgbClr val="2A5C3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46320" y="2057400"/>
            <a:ext cx="3931920" cy="3200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2B7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 C-Bet When: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983480" y="240487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Heads-up or 2 opponents (not 4+)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4983480" y="270662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Board is dry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4983480" y="300837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You have position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4846320" y="3401568"/>
            <a:ext cx="3931920" cy="1444752"/>
          </a:xfrm>
          <a:prstGeom prst="rect">
            <a:avLst/>
          </a:prstGeom>
          <a:solidFill>
            <a:srgbClr val="3D1A1A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0" y="3447288"/>
            <a:ext cx="3931920" cy="3200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❌  Avoid C-Bet When: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983480" y="380390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4+ opponents in the pot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983480" y="40690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Board is very wet (many draws)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983480" y="433425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Opponent showed huge strength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983480" y="459943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You're out of position against an aggressive player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Sizing: C-bet 50–75% of the pot on dry boards. Bet larger (75–100%) on wet boards.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 RANGES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Thinking in Hand Ranges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46304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Beginners think: "What do I have?"   Intermediate players think: "What range of hands could my opponent have?"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201168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 Hand Range?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65760" y="237744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hand range is all the possible hands your opponent could reasonably have based on how they've bet. You narrow it down as more information comes in.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2926080"/>
            <a:ext cx="841248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2926080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960120" y="2962656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Opponent raises pre-flop from early position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960120" y="3227832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Tight range: AA, KK, QQ, JJ, AK, AQ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120640" y="3017520"/>
            <a:ext cx="3520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hands only — early position = caution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584448"/>
            <a:ext cx="8412480" cy="594360"/>
          </a:xfrm>
          <a:prstGeom prst="rect">
            <a:avLst/>
          </a:prstGeom>
          <a:solidFill>
            <a:srgbClr val="E8F0E8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3584448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🔎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960120" y="3621024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Opponent calls a raise from the big blind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60120" y="3886200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Wide range: any pair, suited connectors, A-x, broadway hands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120640" y="3675888"/>
            <a:ext cx="3520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 be many hands — they got a discount to call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4242816"/>
            <a:ext cx="841248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D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4242816"/>
            <a:ext cx="457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960120" y="4279392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Opponent checks the flop after calling pre-flop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960120" y="454456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Narrowing: missed the flop, weak pair, or slow-playing a monster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120640" y="4334256"/>
            <a:ext cx="3520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passivity gives you information — probe with a bet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i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Watch your own betting patterns too — opponents are building a range on YOU.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Bluffing Strategy — When &amp; How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4630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bluff only works if your opponent can believe the story you're telling with your bets.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1920240"/>
            <a:ext cx="4023360" cy="1280160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5488" y="2011680"/>
            <a:ext cx="457200" cy="457200"/>
          </a:xfrm>
          <a:prstGeom prst="ellipse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" y="20116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24128" y="2011680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Have a Credible Story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2468880"/>
            <a:ext cx="3749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betting pattern across the hand must make sense. If you check the flop and turn, then suddenly bet big on the river — that's suspicious.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709160" y="1920240"/>
            <a:ext cx="4023360" cy="1280160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818888" y="2011680"/>
            <a:ext cx="457200" cy="457200"/>
          </a:xfrm>
          <a:prstGeom prst="ellipse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18888" y="20116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367528" y="2011680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Fewer Opponents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46320" y="2468880"/>
            <a:ext cx="3749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Bluffs work best heads-up. The more players in the hand, the higher the chance someone has a real hand and will call you.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365760" y="3337560"/>
            <a:ext cx="4023360" cy="1280160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" y="3429000"/>
            <a:ext cx="457200" cy="457200"/>
          </a:xfrm>
          <a:prstGeom prst="ellipse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" y="3429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024128" y="3429000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in Late Position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" y="3886200"/>
            <a:ext cx="3749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Bluffing from late position is stronger because you've gathered information and can apply pressure when others have shown weakness.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4709160" y="3337560"/>
            <a:ext cx="4023360" cy="1280160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818888" y="3429000"/>
            <a:ext cx="457200" cy="457200"/>
          </a:xfrm>
          <a:prstGeom prst="ellipse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18888" y="3429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5367528" y="3429000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Board Helps Your Story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846320" y="3886200"/>
            <a:ext cx="3749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If 3 flush cards hit the board and you've been betting, opponents may believe you have the flush — even if you don't.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Remember: A failed bluff gives opponents information about your play style. Use them selectively!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SEMI-BLUFFING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Semi-Bluff: Your Most Powerful Move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08760"/>
            <a:ext cx="8412480" cy="68580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50876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Semi-Bluff: </a:t>
            </a:r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Betting or raising with a hand that is currently losing, but has a good chance of improving to the best hand.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65760" y="228600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semi-bluffs are better than pure bluffs: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02920" y="265176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Two ways to win: opponent folds NOW, OR you hit your draw on the next card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303580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💪  You're never drawing completely dead — you have equity even if called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3419856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😮  Creates fear: opponents can't be sure if you're strong or on a draw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3730752"/>
            <a:ext cx="402336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52B78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3730752"/>
            <a:ext cx="4023360" cy="34747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373075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Good Semi-Bluff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1148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2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have J♥ 10♥ on a board of A♥ 7♥ 2♠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02920" y="4407408"/>
            <a:ext cx="37490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9 outs for a flush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02920" y="4608576"/>
            <a:ext cx="37490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6 more outs for a straight draw (8 or 9 gives you a straight)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02920" y="4809744"/>
            <a:ext cx="37490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Betting applies pressure and you might still win if called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709160" y="3730752"/>
            <a:ext cx="402336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3730752"/>
            <a:ext cx="402336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09160" y="373075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Weak Semi-Bluff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00600" y="41148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2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have 7♣ 6♣ on a board of K♠ Q♥ J♦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4846320" y="4407408"/>
            <a:ext cx="37490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Only a gutshot draw (need a 10 for a straight = 4 outs)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846320" y="4608576"/>
            <a:ext cx="37490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Board heavily favors broadway hands (A-K, K-Q)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4846320" y="4809744"/>
            <a:ext cx="37490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Too few outs to bet boldly — pot odds likely don't support it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Poker</dc:title>
  <dc:subject>PptxGenJS Presentation</dc:subject>
  <dc:creator>PptxGenJS</dc:creator>
  <cp:lastModifiedBy>PptxGenJS</cp:lastModifiedBy>
  <cp:revision>1</cp:revision>
  <dcterms:created xsi:type="dcterms:W3CDTF">2026-05-26T01:31:49Z</dcterms:created>
  <dcterms:modified xsi:type="dcterms:W3CDTF">2026-05-26T01:31:49Z</dcterms:modified>
</cp:coreProperties>
</file>